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6" r:id="rId4"/>
    <p:sldId id="258" r:id="rId5"/>
    <p:sldId id="265" r:id="rId6"/>
    <p:sldId id="259" r:id="rId7"/>
    <p:sldId id="262" r:id="rId8"/>
    <p:sldId id="260" r:id="rId9"/>
    <p:sldId id="261" r:id="rId10"/>
    <p:sldId id="263" r:id="rId11"/>
    <p:sldId id="268" r:id="rId12"/>
    <p:sldId id="264" r:id="rId13"/>
    <p:sldId id="269" r:id="rId14"/>
    <p:sldId id="26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3779"/>
  </p:normalViewPr>
  <p:slideViewPr>
    <p:cSldViewPr snapToGrid="0" snapToObjects="1">
      <p:cViewPr varScale="1">
        <p:scale>
          <a:sx n="67" d="100"/>
          <a:sy n="67" d="100"/>
        </p:scale>
        <p:origin x="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10.tiff>
</file>

<file path=ppt/media/image11.png>
</file>

<file path=ppt/media/image2.png>
</file>

<file path=ppt/media/image3.png>
</file>

<file path=ppt/media/image4.tiff>
</file>

<file path=ppt/media/image5.png>
</file>

<file path=ppt/media/image6.jpeg>
</file>

<file path=ppt/media/image7.png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0A77ED-0824-7F48-83D1-6B576668C0B7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82A3A-481B-8246-B37C-AAD3A248941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4531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82A3A-481B-8246-B37C-AAD3A2489418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2689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8796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001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9469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3303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623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811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3418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833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265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8839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5545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D7D41-641D-1941-8375-CC4D06073BC6}" type="datetimeFigureOut">
              <a:rPr kumimoji="1" lang="ko-KR" altLang="en-US" smtClean="0"/>
              <a:t>2017. 4. 20.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FE058-BD6E-4641-8FB3-9EFB302EB84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371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jpg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259" y="1068778"/>
            <a:ext cx="5817478" cy="1965364"/>
          </a:xfrm>
          <a:prstGeom prst="rect">
            <a:avLst/>
          </a:prstGeom>
        </p:spPr>
      </p:pic>
      <p:sp>
        <p:nvSpPr>
          <p:cNvPr id="5" name="텍스트 상자 4"/>
          <p:cNvSpPr txBox="1"/>
          <p:nvPr/>
        </p:nvSpPr>
        <p:spPr>
          <a:xfrm>
            <a:off x="4156719" y="2909459"/>
            <a:ext cx="3878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smtClean="0"/>
              <a:t>문화가 있는 날 </a:t>
            </a:r>
            <a:r>
              <a:rPr kumimoji="1" lang="ko-KR" altLang="en-US" dirty="0"/>
              <a:t> </a:t>
            </a:r>
            <a:r>
              <a:rPr kumimoji="1" lang="ko-KR" altLang="en-US" dirty="0" smtClean="0"/>
              <a:t>  </a:t>
            </a:r>
            <a:r>
              <a:rPr kumimoji="1" lang="en-US" altLang="ko-KR" dirty="0" smtClean="0"/>
              <a:t>+</a:t>
            </a:r>
            <a:r>
              <a:rPr kumimoji="1" lang="ko-KR" altLang="en-US" dirty="0" smtClean="0"/>
              <a:t>   언노운 보드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7" name="텍스트 상자 6"/>
          <p:cNvSpPr txBox="1"/>
          <p:nvPr/>
        </p:nvSpPr>
        <p:spPr>
          <a:xfrm>
            <a:off x="5115293" y="4582435"/>
            <a:ext cx="1961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smtClean="0">
                <a:solidFill>
                  <a:srgbClr val="0070C0"/>
                </a:solidFill>
              </a:rPr>
              <a:t>보드 대회</a:t>
            </a:r>
            <a:endParaRPr kumimoji="1" lang="ko-KR" altLang="en-US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97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22" y="6323343"/>
            <a:ext cx="909735" cy="30734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6"/>
          <a:stretch/>
        </p:blipFill>
        <p:spPr>
          <a:xfrm>
            <a:off x="3505200" y="119922"/>
            <a:ext cx="5172075" cy="670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80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22" y="6323343"/>
            <a:ext cx="909735" cy="30734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0" y="0"/>
            <a:ext cx="2158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223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22" y="6323343"/>
            <a:ext cx="909735" cy="307343"/>
          </a:xfrm>
          <a:prstGeom prst="rect">
            <a:avLst/>
          </a:prstGeom>
        </p:spPr>
      </p:pic>
      <p:sp>
        <p:nvSpPr>
          <p:cNvPr id="4" name="텍스트 상자 3"/>
          <p:cNvSpPr txBox="1"/>
          <p:nvPr/>
        </p:nvSpPr>
        <p:spPr>
          <a:xfrm>
            <a:off x="285750" y="228600"/>
            <a:ext cx="111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mtClean="0"/>
              <a:t>참고자료</a:t>
            </a:r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393" y="384690"/>
            <a:ext cx="2542506" cy="615791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042"/>
          <a:stretch/>
        </p:blipFill>
        <p:spPr>
          <a:xfrm>
            <a:off x="1792442" y="356115"/>
            <a:ext cx="2125854" cy="621506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7584" y="1299090"/>
            <a:ext cx="3272948" cy="43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667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00" y="0"/>
            <a:ext cx="17556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60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5938" y="6323343"/>
            <a:ext cx="909735" cy="307343"/>
          </a:xfrm>
          <a:prstGeom prst="rect">
            <a:avLst/>
          </a:prstGeom>
        </p:spPr>
      </p:pic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6191047"/>
              </p:ext>
            </p:extLst>
          </p:nvPr>
        </p:nvGraphicFramePr>
        <p:xfrm>
          <a:off x="671508" y="177732"/>
          <a:ext cx="10106349" cy="6466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20335"/>
                <a:gridCol w="4020335"/>
                <a:gridCol w="2065679"/>
              </a:tblGrid>
              <a:tr h="281857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400" kern="100" dirty="0">
                          <a:effectLst/>
                        </a:rPr>
                        <a:t>분석기준</a:t>
                      </a:r>
                      <a:endParaRPr lang="ko-KR" sz="1700" kern="100" dirty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400" kern="100">
                          <a:effectLst/>
                        </a:rPr>
                        <a:t>평가</a:t>
                      </a:r>
                      <a:r>
                        <a:rPr lang="en-US" sz="1400" kern="100">
                          <a:effectLst/>
                        </a:rPr>
                        <a:t>(1~5)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78465"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Contents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 dirty="0" smtClean="0">
                          <a:effectLst/>
                        </a:rPr>
                        <a:t>연계성이 높고 소개 콘텐츠로서 성실한가</a:t>
                      </a:r>
                      <a:r>
                        <a:rPr lang="en-US" sz="1500" kern="0" dirty="0" smtClean="0">
                          <a:effectLst/>
                        </a:rPr>
                        <a:t>?</a:t>
                      </a:r>
                      <a:endParaRPr lang="ko-KR" sz="17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00" dirty="0" smtClean="0">
                          <a:effectLst/>
                        </a:rPr>
                        <a:t>★★★★★</a:t>
                      </a:r>
                      <a:endParaRPr lang="ko-KR" altLang="ko-KR" sz="24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707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서비스에 적당한 콘텐츠인가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00" dirty="0" smtClean="0">
                          <a:effectLst/>
                        </a:rPr>
                        <a:t>★★★★★</a:t>
                      </a:r>
                      <a:endParaRPr lang="ko-KR" altLang="ko-KR" sz="24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차별화된 콘텐츠가 만족스러운가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64522"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UI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사용성이 높은</a:t>
                      </a:r>
                      <a:r>
                        <a:rPr lang="en-US" sz="1500" kern="0">
                          <a:effectLst/>
                        </a:rPr>
                        <a:t> UI</a:t>
                      </a:r>
                      <a:r>
                        <a:rPr lang="ko-KR" sz="1500" kern="0">
                          <a:effectLst/>
                        </a:rPr>
                        <a:t>구조인가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내비게이션은 효율적인 구조인가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8627"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Visual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디자인이 세련되었는가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동적 요소가 있는가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주요 요소가 눈에 뜨이는가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Marketing</a:t>
                      </a:r>
                      <a:endParaRPr lang="ko-KR" sz="1700" kern="100" dirty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마케팅 지원 가능한 콘텐츠가 있는가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 dirty="0">
                          <a:effectLst/>
                        </a:rPr>
                        <a:t>고객 로열티를 높일 콘텐츠가 있는가</a:t>
                      </a:r>
                      <a:r>
                        <a:rPr lang="en-US" sz="1500" kern="0" dirty="0">
                          <a:effectLst/>
                        </a:rPr>
                        <a:t>?</a:t>
                      </a:r>
                      <a:endParaRPr lang="ko-KR" sz="1700" kern="100" dirty="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이벤트 및 프로모션 정도는 어떠한가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Theme &amp; message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주제 및 사이트 콘셉트가 명확한가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525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말하고자 하는 요소 파악이 분명한가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메시지를 전달하기 위한 메뉴가 존재하는가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33646"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support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고객 지원 요소가 충분한가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914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고객 지원 정보의 접근성은 어떠한가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  <a:tr h="3436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500" kern="0">
                          <a:effectLst/>
                        </a:rPr>
                        <a:t>정보의 비교 및 습득이 용이한가</a:t>
                      </a:r>
                      <a:r>
                        <a:rPr lang="en-US" sz="1500" kern="0">
                          <a:effectLst/>
                        </a:rPr>
                        <a:t>?</a:t>
                      </a:r>
                      <a:endParaRPr lang="ko-KR" sz="1700" kern="10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맑은 고딕" charset="-127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00" dirty="0" smtClean="0">
                          <a:effectLst/>
                        </a:rPr>
                        <a:t>★★★★</a:t>
                      </a:r>
                      <a:endParaRPr lang="ko-KR" altLang="ko-KR" sz="2000" kern="100" dirty="0" smtClean="0">
                        <a:solidFill>
                          <a:srgbClr val="191919"/>
                        </a:solidFill>
                        <a:effectLst/>
                        <a:latin typeface="맑은 고딕" charset="-127"/>
                        <a:ea typeface="+mn-ea"/>
                        <a:cs typeface="Times New Roman" charset="0"/>
                      </a:endParaRPr>
                    </a:p>
                  </a:txBody>
                  <a:tcPr marL="114969" marR="114969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05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2854035" y="633650"/>
            <a:ext cx="6483931" cy="5139436"/>
            <a:chOff x="2375061" y="261257"/>
            <a:chExt cx="6483931" cy="5139436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1658" y="261257"/>
              <a:ext cx="3620552" cy="1223159"/>
            </a:xfrm>
            <a:prstGeom prst="rect">
              <a:avLst/>
            </a:prstGeom>
          </p:spPr>
        </p:pic>
        <p:sp>
          <p:nvSpPr>
            <p:cNvPr id="4" name="텍스트 상자 3"/>
            <p:cNvSpPr txBox="1"/>
            <p:nvPr/>
          </p:nvSpPr>
          <p:spPr>
            <a:xfrm>
              <a:off x="2375061" y="1615044"/>
              <a:ext cx="1935679" cy="3610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300000"/>
                </a:lnSpc>
              </a:pPr>
              <a:r>
                <a:rPr kumimoji="1" lang="ko-KR" alt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회사</a:t>
              </a:r>
              <a:r>
                <a:rPr kumimoji="1" lang="en-US" altLang="ko-KR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/</a:t>
              </a:r>
              <a:r>
                <a:rPr kumimoji="1" lang="ko-KR" alt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브랜드명</a:t>
              </a:r>
              <a:endParaRPr kumimoji="1"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>
                <a:lnSpc>
                  <a:spcPct val="300000"/>
                </a:lnSpc>
              </a:pPr>
              <a:r>
                <a:rPr kumimoji="1" lang="ko-KR" alt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프로모션 품목</a:t>
              </a:r>
              <a:endParaRPr kumimoji="1"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>
                <a:lnSpc>
                  <a:spcPct val="300000"/>
                </a:lnSpc>
              </a:pPr>
              <a:r>
                <a:rPr kumimoji="1" lang="ko-KR" alt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사용 기간</a:t>
              </a:r>
              <a:endParaRPr kumimoji="1"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>
                <a:lnSpc>
                  <a:spcPct val="300000"/>
                </a:lnSpc>
              </a:pPr>
              <a:r>
                <a:rPr kumimoji="1" lang="en-US" altLang="ko-KR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COLOR</a:t>
              </a:r>
              <a:endParaRPr kumimoji="1"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" name="텍스트 상자 4"/>
            <p:cNvSpPr txBox="1"/>
            <p:nvPr/>
          </p:nvSpPr>
          <p:spPr>
            <a:xfrm>
              <a:off x="4785750" y="1615041"/>
              <a:ext cx="4073242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300000"/>
                </a:lnSpc>
              </a:pPr>
              <a:r>
                <a:rPr kumimoji="1" lang="ko-KR" altLang="en-US" sz="2000" dirty="0" smtClean="0">
                  <a:solidFill>
                    <a:schemeClr val="bg2">
                      <a:lumMod val="50000"/>
                    </a:schemeClr>
                  </a:solidFill>
                </a:rPr>
                <a:t>언노운</a:t>
              </a:r>
              <a:endParaRPr kumimoji="1" lang="en-US" altLang="ko-KR" sz="2000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>
                <a:lnSpc>
                  <a:spcPct val="300000"/>
                </a:lnSpc>
              </a:pPr>
              <a:r>
                <a:rPr kumimoji="1" lang="ko-KR" altLang="en-US" sz="2000" dirty="0" smtClean="0">
                  <a:solidFill>
                    <a:schemeClr val="bg2">
                      <a:lumMod val="50000"/>
                    </a:schemeClr>
                  </a:solidFill>
                </a:rPr>
                <a:t>문화의 날 기념 보드대회</a:t>
              </a:r>
              <a:endParaRPr kumimoji="1" lang="en-US" altLang="ko-KR" sz="2000" dirty="0" smtClean="0">
                <a:solidFill>
                  <a:schemeClr val="bg2">
                    <a:lumMod val="50000"/>
                  </a:schemeClr>
                </a:solidFill>
              </a:endParaRPr>
            </a:p>
            <a:p>
              <a:pPr>
                <a:lnSpc>
                  <a:spcPct val="300000"/>
                </a:lnSpc>
              </a:pPr>
              <a:r>
                <a:rPr kumimoji="1" lang="ko-KR" altLang="en-US" sz="2000" dirty="0" smtClean="0">
                  <a:solidFill>
                    <a:schemeClr val="bg2">
                      <a:lumMod val="50000"/>
                    </a:schemeClr>
                  </a:solidFill>
                </a:rPr>
                <a:t>접수기간 </a:t>
              </a:r>
              <a:r>
                <a:rPr kumimoji="1" lang="en-US" altLang="ko-KR" sz="2000" dirty="0" smtClean="0">
                  <a:solidFill>
                    <a:schemeClr val="bg2">
                      <a:lumMod val="50000"/>
                    </a:schemeClr>
                  </a:solidFill>
                </a:rPr>
                <a:t>4</a:t>
              </a:r>
              <a:r>
                <a:rPr kumimoji="1" lang="ko-KR" altLang="en-US" sz="2000" dirty="0" smtClean="0">
                  <a:solidFill>
                    <a:schemeClr val="bg2">
                      <a:lumMod val="50000"/>
                    </a:schemeClr>
                  </a:solidFill>
                </a:rPr>
                <a:t>월</a:t>
              </a:r>
              <a:r>
                <a:rPr kumimoji="1" lang="en-US" altLang="ko-KR" sz="2000" dirty="0" smtClean="0">
                  <a:solidFill>
                    <a:schemeClr val="bg2">
                      <a:lumMod val="50000"/>
                    </a:schemeClr>
                  </a:solidFill>
                </a:rPr>
                <a:t>8</a:t>
              </a:r>
              <a:r>
                <a:rPr kumimoji="1" lang="ko-KR" altLang="en-US" sz="2000" dirty="0" smtClean="0">
                  <a:solidFill>
                    <a:schemeClr val="bg2">
                      <a:lumMod val="50000"/>
                    </a:schemeClr>
                  </a:solidFill>
                </a:rPr>
                <a:t>일 </a:t>
              </a:r>
              <a:r>
                <a:rPr kumimoji="1" lang="en-US" altLang="ko-KR" sz="2000" dirty="0" smtClean="0">
                  <a:solidFill>
                    <a:schemeClr val="bg2">
                      <a:lumMod val="50000"/>
                    </a:schemeClr>
                  </a:solidFill>
                </a:rPr>
                <a:t>~</a:t>
              </a:r>
              <a:r>
                <a:rPr kumimoji="1" lang="ko-KR" altLang="en-US" sz="2000" dirty="0" smtClean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kumimoji="1" lang="en-US" altLang="ko-KR" sz="2000" dirty="0" smtClean="0">
                  <a:solidFill>
                    <a:schemeClr val="bg2">
                      <a:lumMod val="50000"/>
                    </a:schemeClr>
                  </a:solidFill>
                </a:rPr>
                <a:t>5</a:t>
              </a:r>
              <a:r>
                <a:rPr kumimoji="1" lang="ko-KR" altLang="en-US" sz="2000" dirty="0" smtClean="0">
                  <a:solidFill>
                    <a:schemeClr val="bg2">
                      <a:lumMod val="50000"/>
                    </a:schemeClr>
                  </a:solidFill>
                </a:rPr>
                <a:t>월 </a:t>
              </a:r>
              <a:r>
                <a:rPr kumimoji="1" lang="en-US" altLang="ko-KR" sz="2000" dirty="0" smtClean="0">
                  <a:solidFill>
                    <a:schemeClr val="bg2">
                      <a:lumMod val="50000"/>
                    </a:schemeClr>
                  </a:solidFill>
                </a:rPr>
                <a:t>20</a:t>
              </a:r>
              <a:r>
                <a:rPr kumimoji="1" lang="ko-KR" altLang="en-US" sz="2000" dirty="0" smtClean="0">
                  <a:solidFill>
                    <a:schemeClr val="bg2">
                      <a:lumMod val="50000"/>
                    </a:schemeClr>
                  </a:solidFill>
                </a:rPr>
                <a:t>일</a:t>
              </a:r>
              <a:endParaRPr kumimoji="1" lang="en-US" altLang="ko-KR" sz="2000" dirty="0" smtClean="0">
                <a:solidFill>
                  <a:schemeClr val="bg2">
                    <a:lumMod val="50000"/>
                  </a:schemeClr>
                </a:solidFill>
              </a:endParaRPr>
            </a:p>
            <a:p>
              <a:pPr>
                <a:lnSpc>
                  <a:spcPct val="300000"/>
                </a:lnSpc>
              </a:pPr>
              <a:r>
                <a:rPr kumimoji="1" lang="ko-KR" altLang="en-US" sz="2000" dirty="0" smtClean="0">
                  <a:solidFill>
                    <a:schemeClr val="bg2">
                      <a:lumMod val="50000"/>
                    </a:schemeClr>
                  </a:solidFill>
                </a:rPr>
                <a:t>비비드 컬러</a:t>
              </a:r>
              <a:endParaRPr kumimoji="1" lang="ko-KR" altLang="en-US" sz="20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683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0"/>
            <a:ext cx="3795774" cy="6858000"/>
          </a:xfrm>
          <a:prstGeom prst="rect">
            <a:avLst/>
          </a:prstGeom>
        </p:spPr>
      </p:pic>
      <p:sp>
        <p:nvSpPr>
          <p:cNvPr id="9" name="텍스트 상자 8"/>
          <p:cNvSpPr txBox="1"/>
          <p:nvPr/>
        </p:nvSpPr>
        <p:spPr>
          <a:xfrm>
            <a:off x="385763" y="342900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mtClean="0"/>
              <a:t>언노운 홈페이지 메인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948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22" y="6323343"/>
            <a:ext cx="909735" cy="307343"/>
          </a:xfrm>
          <a:prstGeom prst="rect">
            <a:avLst/>
          </a:prstGeom>
        </p:spPr>
      </p:pic>
      <p:sp>
        <p:nvSpPr>
          <p:cNvPr id="3" name="텍스트 상자 2"/>
          <p:cNvSpPr txBox="1"/>
          <p:nvPr/>
        </p:nvSpPr>
        <p:spPr>
          <a:xfrm>
            <a:off x="2712401" y="395778"/>
            <a:ext cx="171004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kumimoji="1" lang="ko-KR" altLang="en-US" dirty="0" smtClean="0"/>
              <a:t>대회 일시</a:t>
            </a:r>
            <a:endParaRPr kumimoji="1" lang="en-US" altLang="ko-KR" dirty="0" smtClean="0"/>
          </a:p>
          <a:p>
            <a:pPr>
              <a:lnSpc>
                <a:spcPct val="300000"/>
              </a:lnSpc>
            </a:pPr>
            <a:r>
              <a:rPr kumimoji="1" lang="ko-KR" altLang="en-US" dirty="0" smtClean="0"/>
              <a:t>장소</a:t>
            </a:r>
            <a:endParaRPr kumimoji="1" lang="en-US" altLang="ko-KR" dirty="0" smtClean="0"/>
          </a:p>
          <a:p>
            <a:pPr>
              <a:lnSpc>
                <a:spcPct val="300000"/>
              </a:lnSpc>
            </a:pPr>
            <a:r>
              <a:rPr kumimoji="1" lang="ko-KR" altLang="en-US" dirty="0" smtClean="0"/>
              <a:t>대회 종류</a:t>
            </a:r>
            <a:endParaRPr kumimoji="1" lang="en-US" altLang="ko-KR" dirty="0" smtClean="0"/>
          </a:p>
          <a:p>
            <a:pPr>
              <a:lnSpc>
                <a:spcPct val="300000"/>
              </a:lnSpc>
            </a:pPr>
            <a:r>
              <a:rPr kumimoji="1" lang="ko-KR" altLang="en-US" dirty="0" smtClean="0"/>
              <a:t>참가자격</a:t>
            </a:r>
            <a:endParaRPr kumimoji="1" lang="en-US" altLang="ko-KR" dirty="0" smtClean="0"/>
          </a:p>
          <a:p>
            <a:pPr>
              <a:lnSpc>
                <a:spcPct val="300000"/>
              </a:lnSpc>
            </a:pPr>
            <a:r>
              <a:rPr kumimoji="1" lang="ko-KR" altLang="en-US" dirty="0" smtClean="0"/>
              <a:t>참가비</a:t>
            </a:r>
            <a:endParaRPr kumimoji="1" lang="en-US" altLang="ko-KR" dirty="0" smtClean="0"/>
          </a:p>
          <a:p>
            <a:pPr>
              <a:lnSpc>
                <a:spcPct val="300000"/>
              </a:lnSpc>
            </a:pPr>
            <a:r>
              <a:rPr kumimoji="1" lang="ko-KR" altLang="en-US" dirty="0" smtClean="0"/>
              <a:t>후원기업</a:t>
            </a:r>
            <a:endParaRPr kumimoji="1" lang="en-US" altLang="ko-KR" dirty="0" smtClean="0"/>
          </a:p>
          <a:p>
            <a:pPr>
              <a:lnSpc>
                <a:spcPct val="300000"/>
              </a:lnSpc>
            </a:pPr>
            <a:r>
              <a:rPr kumimoji="1" lang="ko-KR" altLang="en-US" dirty="0" smtClean="0"/>
              <a:t>상금</a:t>
            </a:r>
            <a:endParaRPr kumimoji="1" lang="ko-KR" altLang="en-US" dirty="0"/>
          </a:p>
        </p:txBody>
      </p:sp>
      <p:sp>
        <p:nvSpPr>
          <p:cNvPr id="8" name="텍스트 상자 7"/>
          <p:cNvSpPr txBox="1"/>
          <p:nvPr/>
        </p:nvSpPr>
        <p:spPr>
          <a:xfrm>
            <a:off x="4458073" y="372030"/>
            <a:ext cx="5462649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2017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년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5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월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28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일 일요일 오전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10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시</a:t>
            </a:r>
            <a:endParaRPr kumimoji="1" lang="en-US" altLang="ko-KR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인천 문화경기장</a:t>
            </a:r>
            <a:endParaRPr kumimoji="1" lang="en-US" altLang="ko-KR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크루져보드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미들보드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롱보드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초등부</a:t>
            </a:r>
            <a:endParaRPr kumimoji="1" lang="en-US" altLang="ko-KR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만 </a:t>
            </a:r>
            <a:r>
              <a:rPr kumimoji="1" lang="en-US" altLang="ko-KR" dirty="0">
                <a:solidFill>
                  <a:schemeClr val="bg2">
                    <a:lumMod val="50000"/>
                  </a:schemeClr>
                </a:solidFill>
              </a:rPr>
              <a:t>7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세 이상 누구나</a:t>
            </a:r>
            <a:endParaRPr kumimoji="1" lang="en-US" altLang="ko-KR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만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19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세 이하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: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10,000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원  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|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 성인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: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20,000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원</a:t>
            </a:r>
            <a:endParaRPr kumimoji="1" lang="en-US" altLang="ko-KR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나이키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아디다스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글로브</a:t>
            </a:r>
            <a:endParaRPr kumimoji="1" lang="en-US" altLang="ko-KR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1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등 </a:t>
            </a:r>
            <a:r>
              <a:rPr kumimoji="1" lang="en-US" altLang="ko-KR" dirty="0">
                <a:solidFill>
                  <a:schemeClr val="bg2">
                    <a:lumMod val="50000"/>
                  </a:schemeClr>
                </a:solidFill>
              </a:rPr>
              <a:t>5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00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만원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2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등 </a:t>
            </a:r>
            <a:r>
              <a:rPr kumimoji="1" lang="en-US" altLang="ko-KR" dirty="0">
                <a:solidFill>
                  <a:schemeClr val="bg2">
                    <a:lumMod val="50000"/>
                  </a:schemeClr>
                </a:solidFill>
              </a:rPr>
              <a:t>3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00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만원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3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등 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100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만원</a:t>
            </a:r>
            <a:endParaRPr kumimoji="1" lang="en-US" altLang="ko-KR" dirty="0" smtClean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88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22" y="6323343"/>
            <a:ext cx="909735" cy="307343"/>
          </a:xfrm>
          <a:prstGeom prst="rect">
            <a:avLst/>
          </a:prstGeom>
        </p:spPr>
      </p:pic>
      <p:sp>
        <p:nvSpPr>
          <p:cNvPr id="8" name="텍스트 상자 7"/>
          <p:cNvSpPr txBox="1"/>
          <p:nvPr/>
        </p:nvSpPr>
        <p:spPr>
          <a:xfrm>
            <a:off x="2828922" y="1105953"/>
            <a:ext cx="7314828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dirty="0" smtClean="0">
                <a:solidFill>
                  <a:schemeClr val="bg2">
                    <a:lumMod val="50000"/>
                  </a:schemeClr>
                </a:solidFill>
              </a:rPr>
              <a:t>-</a:t>
            </a:r>
            <a:r>
              <a:rPr kumimoji="1" lang="ko-KR" altLang="en-US" sz="2400" dirty="0" smtClean="0">
                <a:solidFill>
                  <a:schemeClr val="bg2">
                    <a:lumMod val="50000"/>
                  </a:schemeClr>
                </a:solidFill>
              </a:rPr>
              <a:t> 언노운 보드 대여</a:t>
            </a:r>
            <a:endParaRPr kumimoji="1" lang="en-US" altLang="ko-KR" sz="2400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텍스트 상자 3"/>
          <p:cNvSpPr txBox="1"/>
          <p:nvPr/>
        </p:nvSpPr>
        <p:spPr>
          <a:xfrm>
            <a:off x="371476" y="217010"/>
            <a:ext cx="265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smtClean="0"/>
              <a:t>마케팅 전략</a:t>
            </a:r>
            <a:endParaRPr kumimoji="1" lang="ko-KR" altLang="en-US" dirty="0"/>
          </a:p>
        </p:txBody>
      </p:sp>
      <p:sp>
        <p:nvSpPr>
          <p:cNvPr id="5" name="텍스트 상자 4"/>
          <p:cNvSpPr txBox="1"/>
          <p:nvPr/>
        </p:nvSpPr>
        <p:spPr>
          <a:xfrm>
            <a:off x="3071810" y="1695207"/>
            <a:ext cx="7314828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 smtClean="0"/>
              <a:t>대회 참가하지 않아도 누구나 대여해서 보드를 즐길 수 있다</a:t>
            </a:r>
            <a:r>
              <a:rPr kumimoji="1"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dirty="0" smtClean="0"/>
              <a:t>다양한 사람들이 대여를 해서 즐김으로서 제품 홍보 효과를 볼수있다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10" name="텍스트 상자 9"/>
          <p:cNvSpPr txBox="1"/>
          <p:nvPr/>
        </p:nvSpPr>
        <p:spPr>
          <a:xfrm>
            <a:off x="2843210" y="3244316"/>
            <a:ext cx="7314828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dirty="0" smtClean="0">
                <a:solidFill>
                  <a:schemeClr val="bg2">
                    <a:lumMod val="50000"/>
                  </a:schemeClr>
                </a:solidFill>
              </a:rPr>
              <a:t>-</a:t>
            </a:r>
            <a:r>
              <a:rPr kumimoji="1" lang="ko-KR" altLang="en-US" sz="2400" dirty="0" smtClean="0">
                <a:solidFill>
                  <a:schemeClr val="bg2">
                    <a:lumMod val="50000"/>
                  </a:schemeClr>
                </a:solidFill>
              </a:rPr>
              <a:t> 다양한 일러스트 스티커를 판매</a:t>
            </a:r>
            <a:endParaRPr kumimoji="1" lang="en-US" altLang="ko-KR" sz="2400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텍스트 상자 10"/>
          <p:cNvSpPr txBox="1"/>
          <p:nvPr/>
        </p:nvSpPr>
        <p:spPr>
          <a:xfrm>
            <a:off x="3086098" y="3833570"/>
            <a:ext cx="7314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 smtClean="0"/>
              <a:t>보드를 꾸밀 수 있는 스티커를 판매하여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수익창출을 내고</a:t>
            </a:r>
            <a:endParaRPr kumimoji="1" lang="en-US" altLang="ko-KR" dirty="0" smtClean="0"/>
          </a:p>
          <a:p>
            <a:pPr>
              <a:lnSpc>
                <a:spcPct val="150000"/>
              </a:lnSpc>
            </a:pPr>
            <a:r>
              <a:rPr kumimoji="1" lang="ko-KR" altLang="en-US" dirty="0" smtClean="0"/>
              <a:t>사용자들의 즐거움을 함께 한다</a:t>
            </a:r>
            <a:r>
              <a:rPr kumimoji="1"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321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22" y="6323343"/>
            <a:ext cx="909735" cy="307343"/>
          </a:xfrm>
          <a:prstGeom prst="rect">
            <a:avLst/>
          </a:prstGeom>
        </p:spPr>
      </p:pic>
      <p:sp>
        <p:nvSpPr>
          <p:cNvPr id="3" name="텍스트 상자 2"/>
          <p:cNvSpPr txBox="1"/>
          <p:nvPr/>
        </p:nvSpPr>
        <p:spPr>
          <a:xfrm>
            <a:off x="1472542" y="1413168"/>
            <a:ext cx="26719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kumimoji="1" lang="ko-KR" altLang="en-US" dirty="0" smtClean="0"/>
              <a:t>클라이언트 요구사항</a:t>
            </a:r>
            <a:endParaRPr kumimoji="1" lang="en-US" altLang="ko-KR" dirty="0" smtClean="0"/>
          </a:p>
          <a:p>
            <a:pPr>
              <a:lnSpc>
                <a:spcPct val="300000"/>
              </a:lnSpc>
            </a:pPr>
            <a:r>
              <a:rPr kumimoji="1" lang="ko-KR" altLang="en-US" dirty="0" smtClean="0"/>
              <a:t>기능적 요구사항</a:t>
            </a:r>
            <a:endParaRPr kumimoji="1" lang="en-US" altLang="ko-KR" dirty="0" smtClean="0"/>
          </a:p>
          <a:p>
            <a:pPr>
              <a:lnSpc>
                <a:spcPct val="300000"/>
              </a:lnSpc>
            </a:pPr>
            <a:r>
              <a:rPr kumimoji="1" lang="ko-KR" altLang="en-US" dirty="0" smtClean="0"/>
              <a:t>디자인 제약조건</a:t>
            </a:r>
            <a:endParaRPr kumimoji="1" lang="en-US" altLang="ko-KR" dirty="0" smtClean="0"/>
          </a:p>
        </p:txBody>
      </p:sp>
      <p:sp>
        <p:nvSpPr>
          <p:cNvPr id="8" name="텍스트 상자 7"/>
          <p:cNvSpPr txBox="1"/>
          <p:nvPr/>
        </p:nvSpPr>
        <p:spPr>
          <a:xfrm>
            <a:off x="4144488" y="1413168"/>
            <a:ext cx="68045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브랜드 홍보를 위해 제품 노출이 많이 되도록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협력업체 부각</a:t>
            </a:r>
            <a:endParaRPr kumimoji="1" lang="en-US" altLang="ko-KR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누구나 대회 일정을 알수 있도록 정보전달이 잘되게 디자인할것</a:t>
            </a:r>
            <a:endParaRPr kumimoji="1" lang="en-US" altLang="ko-KR" dirty="0" smtClean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300000"/>
              </a:lnSpc>
            </a:pP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특정한 컬러는 없지만</a:t>
            </a:r>
            <a:r>
              <a:rPr kumimoji="1" lang="en-US" altLang="ko-KR" dirty="0" smtClean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</a:rPr>
              <a:t> 브랜드 이미지에 맞는 비비드한 컬러로 작업할 것</a:t>
            </a:r>
            <a:endParaRPr kumimoji="1" lang="en-US" altLang="ko-KR" dirty="0" smtClean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25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22" y="6323343"/>
            <a:ext cx="909735" cy="30734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13" y="1959429"/>
            <a:ext cx="11138038" cy="239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0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22" y="6323343"/>
            <a:ext cx="909735" cy="307343"/>
          </a:xfrm>
          <a:prstGeom prst="rect">
            <a:avLst/>
          </a:prstGeom>
        </p:spPr>
      </p:pic>
      <p:sp>
        <p:nvSpPr>
          <p:cNvPr id="3" name="텍스트 상자 2"/>
          <p:cNvSpPr txBox="1"/>
          <p:nvPr/>
        </p:nvSpPr>
        <p:spPr>
          <a:xfrm>
            <a:off x="356261" y="225635"/>
            <a:ext cx="1603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 smtClean="0"/>
              <a:t>페르소나</a:t>
            </a:r>
            <a:endParaRPr kumimoji="1" lang="en-US" altLang="ko-KR" sz="24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92" y="1157350"/>
            <a:ext cx="4762500" cy="44958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679657" y="1803681"/>
            <a:ext cx="567315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>
                <a:solidFill>
                  <a:srgbClr val="454545"/>
                </a:solidFill>
                <a:latin typeface=".Apple SD Gothic NeoI" charset="-127"/>
              </a:rPr>
              <a:t>미술 대학을 다니는 학생으로</a:t>
            </a:r>
            <a:r>
              <a:rPr lang="en-US" altLang="ko-KR" dirty="0" smtClean="0">
                <a:solidFill>
                  <a:srgbClr val="454545"/>
                </a:solidFill>
                <a:latin typeface=".Apple SD Gothic NeoI" charset="-127"/>
              </a:rPr>
              <a:t>,</a:t>
            </a:r>
            <a:r>
              <a:rPr lang="ko-KR" altLang="en-US" dirty="0" smtClean="0">
                <a:solidFill>
                  <a:srgbClr val="454545"/>
                </a:solidFill>
                <a:latin typeface=".Apple SD Gothic NeoI" charset="-127"/>
              </a:rPr>
              <a:t> 크루져 보드를 타는게 취미다</a:t>
            </a:r>
            <a:r>
              <a:rPr lang="en-US" altLang="ko-KR" dirty="0" smtClean="0">
                <a:solidFill>
                  <a:srgbClr val="454545"/>
                </a:solidFill>
                <a:latin typeface=".Apple SD Gothic NeoI" charset="-127"/>
              </a:rPr>
              <a:t>.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/>
            </a:r>
            <a:b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</a:br>
            <a:endParaRPr lang="ko-KR" altLang="en-US" dirty="0" smtClean="0">
              <a:solidFill>
                <a:srgbClr val="454545"/>
              </a:solidFill>
              <a:effectLst/>
              <a:latin typeface="Helvetica Neue" charset="0"/>
            </a:endParaRPr>
          </a:p>
          <a:p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평소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스트릿브랜드에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관심이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많으며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보드나</a:t>
            </a:r>
            <a:r>
              <a:rPr lang="en-US" altLang="ko-KR" dirty="0" smtClean="0">
                <a:solidFill>
                  <a:srgbClr val="454545"/>
                </a:solidFill>
                <a:effectLst/>
                <a:latin typeface="Helvetica Neue" charset="0"/>
              </a:rPr>
              <a:t>,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자전거에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관심이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많고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친구들과</a:t>
            </a:r>
          </a:p>
          <a:p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취미로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보드를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즐겨탄다</a:t>
            </a:r>
            <a:r>
              <a:rPr lang="en-US" altLang="ko-KR" dirty="0" smtClean="0">
                <a:solidFill>
                  <a:srgbClr val="454545"/>
                </a:solidFill>
                <a:effectLst/>
                <a:latin typeface="Helvetica Neue" charset="0"/>
              </a:rPr>
              <a:t>.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사이클과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보드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동호회에서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활발이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활동중인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정회원이다</a:t>
            </a:r>
            <a:r>
              <a:rPr lang="en-US" altLang="ko-KR" dirty="0" smtClean="0">
                <a:solidFill>
                  <a:srgbClr val="454545"/>
                </a:solidFill>
                <a:effectLst/>
                <a:latin typeface="Helvetica Neue" charset="0"/>
              </a:rPr>
              <a:t>.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평소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학교에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수업을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듣고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끝나거나</a:t>
            </a:r>
            <a:r>
              <a:rPr lang="en-US" altLang="ko-KR" dirty="0" smtClean="0">
                <a:solidFill>
                  <a:srgbClr val="454545"/>
                </a:solidFill>
                <a:effectLst/>
                <a:latin typeface="Helvetica Neue" charset="0"/>
              </a:rPr>
              <a:t>,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공강시간에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친구들을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만나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함께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공원에서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보드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기술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연습에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Helvetica Neue" charset="0"/>
              </a:rPr>
              <a:t> </a:t>
            </a:r>
            <a:r>
              <a:rPr lang="ko-KR" altLang="en-US" dirty="0" smtClean="0">
                <a:solidFill>
                  <a:srgbClr val="454545"/>
                </a:solidFill>
                <a:effectLst/>
                <a:latin typeface=".Apple SD Gothic NeoI" charset="-127"/>
              </a:rPr>
              <a:t>매진한다</a:t>
            </a:r>
            <a:r>
              <a:rPr lang="en-US" altLang="ko-KR" dirty="0" smtClean="0">
                <a:solidFill>
                  <a:srgbClr val="454545"/>
                </a:solidFill>
                <a:effectLst/>
                <a:latin typeface="Helvetica Neue" charset="0"/>
              </a:rPr>
              <a:t>.</a:t>
            </a:r>
            <a:endParaRPr lang="ko-KR" altLang="en-US" dirty="0">
              <a:solidFill>
                <a:srgbClr val="454545"/>
              </a:solidFill>
              <a:effectLst/>
              <a:latin typeface=".Apple SD Gothic NeoI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679657" y="1157350"/>
            <a:ext cx="27827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>
                <a:solidFill>
                  <a:srgbClr val="454545"/>
                </a:solidFill>
                <a:latin typeface=".Apple SD Gothic NeoI" charset="-127"/>
              </a:rPr>
              <a:t>권지용 </a:t>
            </a:r>
            <a:r>
              <a:rPr lang="en-US" altLang="ko-KR" dirty="0" smtClean="0">
                <a:solidFill>
                  <a:srgbClr val="454545"/>
                </a:solidFill>
                <a:latin typeface=".Apple SD Gothic NeoI" charset="-127"/>
              </a:rPr>
              <a:t>(25</a:t>
            </a:r>
            <a:r>
              <a:rPr lang="ko-KR" altLang="en-US" dirty="0" smtClean="0">
                <a:solidFill>
                  <a:srgbClr val="454545"/>
                </a:solidFill>
                <a:latin typeface=".Apple SD Gothic NeoI" charset="-127"/>
              </a:rPr>
              <a:t>살</a:t>
            </a:r>
            <a:r>
              <a:rPr lang="en-US" altLang="ko-KR" dirty="0" smtClean="0">
                <a:solidFill>
                  <a:srgbClr val="454545"/>
                </a:solidFill>
                <a:latin typeface=".Apple SD Gothic NeoI" charset="-127"/>
              </a:rPr>
              <a:t>)</a:t>
            </a:r>
            <a:r>
              <a:rPr lang="ko-KR" altLang="en-US" dirty="0" smtClean="0">
                <a:solidFill>
                  <a:srgbClr val="454545"/>
                </a:solidFill>
                <a:latin typeface=".Apple SD Gothic NeoI" charset="-127"/>
              </a:rPr>
              <a:t>  미대생</a:t>
            </a:r>
            <a:endParaRPr lang="en-US" altLang="ko-KR" dirty="0" smtClean="0">
              <a:solidFill>
                <a:srgbClr val="454545"/>
              </a:solidFill>
              <a:latin typeface=".Apple SD Gothic NeoI" charset="-127"/>
            </a:endParaRPr>
          </a:p>
          <a:p>
            <a:endParaRPr lang="ko-KR" altLang="en-US" dirty="0">
              <a:solidFill>
                <a:srgbClr val="454545"/>
              </a:solidFill>
              <a:effectLst/>
              <a:latin typeface=".Apple SD Gothic NeoI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91532" y="4521150"/>
            <a:ext cx="56731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>
                <a:solidFill>
                  <a:srgbClr val="454545"/>
                </a:solidFill>
                <a:latin typeface=".Apple SD Gothic NeoI" charset="-127"/>
              </a:rPr>
              <a:t>보드를 즐겨타서 평소 보드나 사이클 대회를 자주 나가고</a:t>
            </a:r>
            <a:r>
              <a:rPr lang="en-US" altLang="ko-KR" dirty="0" smtClean="0">
                <a:solidFill>
                  <a:srgbClr val="454545"/>
                </a:solidFill>
                <a:latin typeface=".Apple SD Gothic NeoI" charset="-127"/>
              </a:rPr>
              <a:t>,</a:t>
            </a:r>
            <a:r>
              <a:rPr lang="ko-KR" altLang="en-US" dirty="0" smtClean="0">
                <a:solidFill>
                  <a:srgbClr val="454545"/>
                </a:solidFill>
                <a:latin typeface=".Apple SD Gothic NeoI" charset="-127"/>
              </a:rPr>
              <a:t> 요번에도 참가할 대회들을 찾고 있는 중이다</a:t>
            </a:r>
            <a:r>
              <a:rPr lang="en-US" altLang="ko-KR" dirty="0" smtClean="0">
                <a:solidFill>
                  <a:srgbClr val="454545"/>
                </a:solidFill>
                <a:latin typeface=".Apple SD Gothic NeoI" charset="-127"/>
              </a:rPr>
              <a:t>.</a:t>
            </a:r>
            <a:endParaRPr lang="ko-KR" altLang="en-US" dirty="0">
              <a:solidFill>
                <a:srgbClr val="454545"/>
              </a:solidFill>
              <a:effectLst/>
              <a:latin typeface=".Apple SD Gothic NeoI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559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22" y="6323343"/>
            <a:ext cx="909735" cy="307343"/>
          </a:xfrm>
          <a:prstGeom prst="rect">
            <a:avLst/>
          </a:prstGeom>
        </p:spPr>
      </p:pic>
      <p:sp>
        <p:nvSpPr>
          <p:cNvPr id="5" name="텍스트 상자 4"/>
          <p:cNvSpPr txBox="1"/>
          <p:nvPr/>
        </p:nvSpPr>
        <p:spPr>
          <a:xfrm>
            <a:off x="4695206" y="1147082"/>
            <a:ext cx="3077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smtClean="0"/>
              <a:t>활기차고 </a:t>
            </a:r>
            <a:r>
              <a:rPr kumimoji="1" lang="ko-KR" altLang="en-US" sz="3200" dirty="0" smtClean="0"/>
              <a:t>젊은</a:t>
            </a:r>
            <a:endParaRPr kumimoji="1" lang="ko-KR" altLang="en-US" sz="3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65882"/>
            <a:ext cx="12192000" cy="3396427"/>
          </a:xfrm>
          <a:prstGeom prst="rect">
            <a:avLst/>
          </a:prstGeom>
        </p:spPr>
      </p:pic>
      <p:sp>
        <p:nvSpPr>
          <p:cNvPr id="8" name="텍스트 상자 7"/>
          <p:cNvSpPr txBox="1"/>
          <p:nvPr/>
        </p:nvSpPr>
        <p:spPr>
          <a:xfrm>
            <a:off x="5429250" y="2365882"/>
            <a:ext cx="1314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smtClean="0"/>
              <a:t>COLOR</a:t>
            </a:r>
            <a:endParaRPr kumimoji="1"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8131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5825</TotalTime>
  <Words>336</Words>
  <Application>Microsoft Macintosh PowerPoint</Application>
  <PresentationFormat>와이드스크린</PresentationFormat>
  <Paragraphs>90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.Apple SD Gothic NeoI</vt:lpstr>
      <vt:lpstr>맑은 고딕</vt:lpstr>
      <vt:lpstr>Helvetica Neue</vt:lpstr>
      <vt:lpstr>Times New Roman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Microsoft Office 사용자</cp:lastModifiedBy>
  <cp:revision>15</cp:revision>
  <dcterms:created xsi:type="dcterms:W3CDTF">2017-04-07T02:22:30Z</dcterms:created>
  <dcterms:modified xsi:type="dcterms:W3CDTF">2017-04-24T04:44:42Z</dcterms:modified>
</cp:coreProperties>
</file>

<file path=docProps/thumbnail.jpeg>
</file>